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30275213" cy="42803763"/>
  <p:notesSz cx="6858000" cy="9144000"/>
  <p:defaultTextStyle>
    <a:defPPr>
      <a:defRPr lang="nl-NL"/>
    </a:defPPr>
    <a:lvl1pPr algn="l" defTabSz="2097088" rtl="0" eaLnBrk="0" fontAlgn="base" hangingPunct="0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2097088" indent="-1639888" algn="l" defTabSz="2097088" rtl="0" eaLnBrk="0" fontAlgn="base" hangingPunct="0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4195763" indent="-3281363" algn="l" defTabSz="2097088" rtl="0" eaLnBrk="0" fontAlgn="base" hangingPunct="0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6292850" indent="-4921250" algn="l" defTabSz="2097088" rtl="0" eaLnBrk="0" fontAlgn="base" hangingPunct="0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8391525" indent="-6562725" algn="l" defTabSz="2097088" rtl="0" eaLnBrk="0" fontAlgn="base" hangingPunct="0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83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83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83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83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2">
          <p15:clr>
            <a:srgbClr val="A4A3A4"/>
          </p15:clr>
        </p15:guide>
        <p15:guide id="2" pos="1883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account" initials="Ma" lastIdx="1" clrIdx="0">
    <p:extLst>
      <p:ext uri="{19B8F6BF-5375-455C-9EA6-DF929625EA0E}">
        <p15:presenceInfo xmlns:p15="http://schemas.microsoft.com/office/powerpoint/2012/main" userId="9482870bcc38238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8DB0"/>
    <a:srgbClr val="E2007C"/>
    <a:srgbClr val="A9005D"/>
    <a:srgbClr val="D99423"/>
    <a:srgbClr val="FBAA29"/>
    <a:srgbClr val="B97F1C"/>
    <a:srgbClr val="DBE0E4"/>
    <a:srgbClr val="ED1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408B8D-1FC4-48B2-A901-0F274B1855CD}" v="1" dt="2023-03-16T16:06:23.2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35" autoAdjust="0"/>
    <p:restoredTop sz="93325" autoAdjust="0"/>
  </p:normalViewPr>
  <p:slideViewPr>
    <p:cSldViewPr snapToGrid="0" snapToObjects="1" showGuides="1">
      <p:cViewPr varScale="1">
        <p:scale>
          <a:sx n="11" d="100"/>
          <a:sy n="11" d="100"/>
        </p:scale>
        <p:origin x="1914" y="132"/>
      </p:cViewPr>
      <p:guideLst>
        <p:guide orient="horz" pos="13482"/>
        <p:guide pos="1883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commentAuthors" Target="commentAuthor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1079999" y="14107887"/>
            <a:ext cx="28115999" cy="2747554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1138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8"/>
          <p:cNvSpPr>
            <a:spLocks noChangeArrowheads="1"/>
          </p:cNvSpPr>
          <p:nvPr userDrawn="1"/>
        </p:nvSpPr>
        <p:spPr bwMode="auto">
          <a:xfrm>
            <a:off x="4" y="1"/>
            <a:ext cx="30275209" cy="60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 eaLnBrk="1" hangingPunct="1"/>
            <a:endParaRPr lang="en-US" altLang="nl-NL" sz="2516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Rechthoek 10"/>
          <p:cNvSpPr/>
          <p:nvPr userDrawn="1"/>
        </p:nvSpPr>
        <p:spPr>
          <a:xfrm>
            <a:off x="0" y="1"/>
            <a:ext cx="30275213" cy="2916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209809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nl-NL"/>
          </a:p>
        </p:txBody>
      </p:sp>
      <p:pic>
        <p:nvPicPr>
          <p:cNvPr id="8" name="Afbeelding 7" descr="KULEUVEN_CMYK_LOGO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0" y="1619250"/>
            <a:ext cx="9082088" cy="324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1079999" y="7128000"/>
            <a:ext cx="28116000" cy="648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080000" y="14040000"/>
            <a:ext cx="28116000" cy="27630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2097088" rtl="0" eaLnBrk="0" fontAlgn="base" hangingPunct="0">
        <a:spcBef>
          <a:spcPct val="0"/>
        </a:spcBef>
        <a:spcAft>
          <a:spcPct val="0"/>
        </a:spcAft>
        <a:defRPr sz="19000" kern="1200">
          <a:solidFill>
            <a:schemeClr val="tx2"/>
          </a:solidFill>
          <a:latin typeface="Arial"/>
          <a:ea typeface="ＭＳ Ｐゴシック" pitchFamily="-111" charset="-128"/>
          <a:cs typeface="Arial"/>
        </a:defRPr>
      </a:lvl1pPr>
      <a:lvl2pPr algn="l" defTabSz="2097088" rtl="0" eaLnBrk="0" fontAlgn="base" hangingPunct="0">
        <a:spcBef>
          <a:spcPct val="0"/>
        </a:spcBef>
        <a:spcAft>
          <a:spcPct val="0"/>
        </a:spcAft>
        <a:defRPr sz="19000">
          <a:solidFill>
            <a:srgbClr val="158CAF"/>
          </a:solidFill>
          <a:latin typeface="Arial" pitchFamily="-111" charset="0"/>
          <a:ea typeface="ＭＳ Ｐゴシック" pitchFamily="-111" charset="-128"/>
          <a:cs typeface="Arial" panose="020B0604020202020204" pitchFamily="34" charset="0"/>
        </a:defRPr>
      </a:lvl2pPr>
      <a:lvl3pPr algn="l" defTabSz="2097088" rtl="0" eaLnBrk="0" fontAlgn="base" hangingPunct="0">
        <a:spcBef>
          <a:spcPct val="0"/>
        </a:spcBef>
        <a:spcAft>
          <a:spcPct val="0"/>
        </a:spcAft>
        <a:defRPr sz="19000">
          <a:solidFill>
            <a:srgbClr val="158CAF"/>
          </a:solidFill>
          <a:latin typeface="Arial" pitchFamily="-111" charset="0"/>
          <a:ea typeface="ＭＳ Ｐゴシック" pitchFamily="-111" charset="-128"/>
          <a:cs typeface="Arial" panose="020B0604020202020204" pitchFamily="34" charset="0"/>
        </a:defRPr>
      </a:lvl3pPr>
      <a:lvl4pPr algn="l" defTabSz="2097088" rtl="0" eaLnBrk="0" fontAlgn="base" hangingPunct="0">
        <a:spcBef>
          <a:spcPct val="0"/>
        </a:spcBef>
        <a:spcAft>
          <a:spcPct val="0"/>
        </a:spcAft>
        <a:defRPr sz="19000">
          <a:solidFill>
            <a:srgbClr val="158CAF"/>
          </a:solidFill>
          <a:latin typeface="Arial" pitchFamily="-111" charset="0"/>
          <a:ea typeface="ＭＳ Ｐゴシック" pitchFamily="-111" charset="-128"/>
          <a:cs typeface="Arial" panose="020B0604020202020204" pitchFamily="34" charset="0"/>
        </a:defRPr>
      </a:lvl4pPr>
      <a:lvl5pPr algn="l" defTabSz="2097088" rtl="0" eaLnBrk="0" fontAlgn="base" hangingPunct="0">
        <a:spcBef>
          <a:spcPct val="0"/>
        </a:spcBef>
        <a:spcAft>
          <a:spcPct val="0"/>
        </a:spcAft>
        <a:defRPr sz="19000">
          <a:solidFill>
            <a:srgbClr val="158CAF"/>
          </a:solidFill>
          <a:latin typeface="Arial" pitchFamily="-111" charset="0"/>
          <a:ea typeface="ＭＳ Ｐゴシック" pitchFamily="-111" charset="-128"/>
          <a:cs typeface="Arial" panose="020B0604020202020204" pitchFamily="34" charset="0"/>
        </a:defRPr>
      </a:lvl5pPr>
      <a:lvl6pPr marL="457200" algn="l" defTabSz="2097088" rtl="0" fontAlgn="base">
        <a:spcBef>
          <a:spcPct val="0"/>
        </a:spcBef>
        <a:spcAft>
          <a:spcPct val="0"/>
        </a:spcAft>
        <a:defRPr sz="19000">
          <a:solidFill>
            <a:srgbClr val="FFFFFF"/>
          </a:solidFill>
          <a:latin typeface="Arial" pitchFamily="-111" charset="0"/>
          <a:ea typeface="ＭＳ Ｐゴシック" pitchFamily="-111" charset="-128"/>
        </a:defRPr>
      </a:lvl6pPr>
      <a:lvl7pPr marL="914400" algn="l" defTabSz="2097088" rtl="0" fontAlgn="base">
        <a:spcBef>
          <a:spcPct val="0"/>
        </a:spcBef>
        <a:spcAft>
          <a:spcPct val="0"/>
        </a:spcAft>
        <a:defRPr sz="19000">
          <a:solidFill>
            <a:srgbClr val="FFFFFF"/>
          </a:solidFill>
          <a:latin typeface="Arial" pitchFamily="-111" charset="0"/>
          <a:ea typeface="ＭＳ Ｐゴシック" pitchFamily="-111" charset="-128"/>
        </a:defRPr>
      </a:lvl7pPr>
      <a:lvl8pPr marL="1371600" algn="l" defTabSz="2097088" rtl="0" fontAlgn="base">
        <a:spcBef>
          <a:spcPct val="0"/>
        </a:spcBef>
        <a:spcAft>
          <a:spcPct val="0"/>
        </a:spcAft>
        <a:defRPr sz="19000">
          <a:solidFill>
            <a:srgbClr val="FFFFFF"/>
          </a:solidFill>
          <a:latin typeface="Arial" pitchFamily="-111" charset="0"/>
          <a:ea typeface="ＭＳ Ｐゴシック" pitchFamily="-111" charset="-128"/>
        </a:defRPr>
      </a:lvl8pPr>
      <a:lvl9pPr marL="1828800" algn="l" defTabSz="2097088" rtl="0" fontAlgn="base">
        <a:spcBef>
          <a:spcPct val="0"/>
        </a:spcBef>
        <a:spcAft>
          <a:spcPct val="0"/>
        </a:spcAft>
        <a:defRPr sz="19000">
          <a:solidFill>
            <a:srgbClr val="FFFFFF"/>
          </a:solidFill>
          <a:latin typeface="Arial" pitchFamily="-111" charset="0"/>
          <a:ea typeface="ＭＳ Ｐゴシック" pitchFamily="-111" charset="-128"/>
        </a:defRPr>
      </a:lvl9pPr>
    </p:titleStyle>
    <p:bodyStyle>
      <a:lvl1pPr marL="1573213" indent="-1573213" algn="l" defTabSz="2097088" rtl="0" eaLnBrk="0" fontAlgn="base" hangingPunct="0">
        <a:spcBef>
          <a:spcPts val="2300"/>
        </a:spcBef>
        <a:spcAft>
          <a:spcPct val="0"/>
        </a:spcAft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Arial"/>
          <a:ea typeface="ＭＳ Ｐゴシック" pitchFamily="-111" charset="-128"/>
          <a:cs typeface="Arial"/>
        </a:defRPr>
      </a:lvl1pPr>
      <a:lvl2pPr marL="3408363" indent="-1311275" algn="l" defTabSz="2097088" rtl="0" eaLnBrk="0" fontAlgn="base" hangingPunct="0">
        <a:spcBef>
          <a:spcPts val="2300"/>
        </a:spcBef>
        <a:spcAft>
          <a:spcPct val="0"/>
        </a:spcAft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Arial"/>
          <a:ea typeface="ＭＳ Ｐゴシック" pitchFamily="-111" charset="-128"/>
          <a:cs typeface="Arial"/>
        </a:defRPr>
      </a:lvl2pPr>
      <a:lvl3pPr marL="5245100" indent="-1047750" algn="l" defTabSz="2097088" rtl="0" eaLnBrk="0" fontAlgn="base" hangingPunct="0">
        <a:spcBef>
          <a:spcPts val="2300"/>
        </a:spcBef>
        <a:spcAft>
          <a:spcPct val="0"/>
        </a:spcAft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Arial"/>
          <a:ea typeface="ＭＳ Ｐゴシック" pitchFamily="-111" charset="-128"/>
          <a:cs typeface="Arial"/>
        </a:defRPr>
      </a:lvl3pPr>
      <a:lvl4pPr marL="7342188" indent="-1047750" algn="l" defTabSz="2097088" rtl="0" eaLnBrk="0" fontAlgn="base" hangingPunct="0">
        <a:spcBef>
          <a:spcPts val="2300"/>
        </a:spcBef>
        <a:spcAft>
          <a:spcPct val="0"/>
        </a:spcAft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Arial"/>
          <a:ea typeface="ＭＳ Ｐゴシック" pitchFamily="-111" charset="-128"/>
          <a:cs typeface="Arial"/>
        </a:defRPr>
      </a:lvl4pPr>
      <a:lvl5pPr marL="9440863" indent="-1047750" algn="l" defTabSz="2097088" rtl="0" eaLnBrk="0" fontAlgn="base" hangingPunct="0">
        <a:spcBef>
          <a:spcPts val="2300"/>
        </a:spcBef>
        <a:spcAft>
          <a:spcPct val="0"/>
        </a:spcAft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Arial"/>
          <a:ea typeface="ＭＳ Ｐゴシック" pitchFamily="-111" charset="-128"/>
          <a:cs typeface="Arial"/>
        </a:defRPr>
      </a:lvl5pPr>
      <a:lvl6pPr marL="11539499" indent="-1049045" algn="l" defTabSz="2098091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637590" indent="-1049045" algn="l" defTabSz="2098091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735681" indent="-1049045" algn="l" defTabSz="2098091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833772" indent="-1049045" algn="l" defTabSz="2098091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2098091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1pPr>
      <a:lvl2pPr marL="2098091" algn="l" defTabSz="2098091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2pPr>
      <a:lvl3pPr marL="4196182" algn="l" defTabSz="2098091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3pPr>
      <a:lvl4pPr marL="6294272" algn="l" defTabSz="2098091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4pPr>
      <a:lvl5pPr marL="8392363" algn="l" defTabSz="2098091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5pPr>
      <a:lvl6pPr marL="10490454" algn="l" defTabSz="2098091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6pPr>
      <a:lvl7pPr marL="12588545" algn="l" defTabSz="2098091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7pPr>
      <a:lvl8pPr marL="14686636" algn="l" defTabSz="2098091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8pPr>
      <a:lvl9pPr marL="16784726" algn="l" defTabSz="2098091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vak 7"/>
          <p:cNvSpPr txBox="1">
            <a:spLocks noChangeArrowheads="1"/>
          </p:cNvSpPr>
          <p:nvPr/>
        </p:nvSpPr>
        <p:spPr bwMode="auto">
          <a:xfrm>
            <a:off x="14906911" y="3733800"/>
            <a:ext cx="14289088" cy="151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r" eaLnBrk="1" hangingPunct="1"/>
            <a:r>
              <a:rPr lang="nl-NL" altLang="nl-NL" sz="4600" dirty="0">
                <a:solidFill>
                  <a:schemeClr val="bg1"/>
                </a:solidFill>
              </a:rPr>
              <a:t>Faculteit / departement</a:t>
            </a:r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="" xmlns:a16="http://schemas.microsoft.com/office/drawing/2014/main" id="{56040D26-4470-D8EC-0A7A-8E08092A1F1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642176" y="2916407"/>
            <a:ext cx="13633037" cy="3146086"/>
          </a:xfrm>
        </p:spPr>
      </p:pic>
      <p:sp>
        <p:nvSpPr>
          <p:cNvPr id="2" name="TextBox 1"/>
          <p:cNvSpPr txBox="1"/>
          <p:nvPr/>
        </p:nvSpPr>
        <p:spPr>
          <a:xfrm>
            <a:off x="241919" y="6845441"/>
            <a:ext cx="29855160" cy="240065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5000" b="1" dirty="0" smtClean="0">
                <a:latin typeface="Georgia" panose="02040502050405020303" pitchFamily="18" charset="0"/>
              </a:rPr>
              <a:t>Postcards Dataset Title</a:t>
            </a:r>
            <a:endParaRPr lang="en-US" sz="15000" b="1" dirty="0">
              <a:latin typeface="Georgia" panose="02040502050405020303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42999" y="10029046"/>
            <a:ext cx="28053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latin typeface="Georgia" panose="02040502050405020303" pitchFamily="18" charset="0"/>
              </a:rPr>
              <a:t>Description of dataset insert paragraph </a:t>
            </a:r>
            <a:r>
              <a:rPr lang="en-US" sz="6000" dirty="0" err="1" smtClean="0">
                <a:latin typeface="Georgia" panose="02040502050405020303" pitchFamily="18" charset="0"/>
              </a:rPr>
              <a:t>lorem</a:t>
            </a:r>
            <a:r>
              <a:rPr lang="en-US" sz="6000" dirty="0" smtClean="0">
                <a:latin typeface="Georgia" panose="02040502050405020303" pitchFamily="18" charset="0"/>
              </a:rPr>
              <a:t> </a:t>
            </a:r>
            <a:r>
              <a:rPr lang="en-US" sz="6000" dirty="0" err="1" smtClean="0">
                <a:latin typeface="Georgia" panose="02040502050405020303" pitchFamily="18" charset="0"/>
              </a:rPr>
              <a:t>ipsum</a:t>
            </a:r>
            <a:r>
              <a:rPr lang="en-US" sz="6000" dirty="0" smtClean="0">
                <a:latin typeface="Georgia" panose="02040502050405020303" pitchFamily="18" charset="0"/>
              </a:rPr>
              <a:t> </a:t>
            </a:r>
            <a:r>
              <a:rPr lang="en-US" sz="6000" dirty="0">
                <a:latin typeface="Georgia" panose="02040502050405020303" pitchFamily="18" charset="0"/>
              </a:rPr>
              <a:t>dolor sit </a:t>
            </a:r>
            <a:r>
              <a:rPr lang="en-US" sz="6000" dirty="0" err="1">
                <a:latin typeface="Georgia" panose="02040502050405020303" pitchFamily="18" charset="0"/>
              </a:rPr>
              <a:t>amet</a:t>
            </a:r>
            <a:r>
              <a:rPr lang="en-US" sz="6000" dirty="0">
                <a:latin typeface="Georgia" panose="02040502050405020303" pitchFamily="18" charset="0"/>
              </a:rPr>
              <a:t>, </a:t>
            </a:r>
            <a:r>
              <a:rPr lang="en-US" sz="6000" dirty="0" err="1">
                <a:latin typeface="Georgia" panose="02040502050405020303" pitchFamily="18" charset="0"/>
              </a:rPr>
              <a:t>consectetur</a:t>
            </a:r>
            <a:r>
              <a:rPr lang="en-US" sz="6000" dirty="0">
                <a:latin typeface="Georgia" panose="02040502050405020303" pitchFamily="18" charset="0"/>
              </a:rPr>
              <a:t> </a:t>
            </a:r>
            <a:r>
              <a:rPr lang="en-US" sz="6000" dirty="0" err="1">
                <a:latin typeface="Georgia" panose="02040502050405020303" pitchFamily="18" charset="0"/>
              </a:rPr>
              <a:t>adipiscing</a:t>
            </a:r>
            <a:r>
              <a:rPr lang="en-US" sz="6000" dirty="0">
                <a:latin typeface="Georgia" panose="02040502050405020303" pitchFamily="18" charset="0"/>
              </a:rPr>
              <a:t> </a:t>
            </a:r>
            <a:r>
              <a:rPr lang="en-US" sz="6000" dirty="0" err="1">
                <a:latin typeface="Georgia" panose="02040502050405020303" pitchFamily="18" charset="0"/>
              </a:rPr>
              <a:t>elit</a:t>
            </a:r>
            <a:r>
              <a:rPr lang="en-US" sz="6000" dirty="0">
                <a:latin typeface="Georgia" panose="02040502050405020303" pitchFamily="18" charset="0"/>
              </a:rPr>
              <a:t>, </a:t>
            </a:r>
            <a:r>
              <a:rPr lang="en-US" sz="6000" dirty="0" err="1">
                <a:latin typeface="Georgia" panose="02040502050405020303" pitchFamily="18" charset="0"/>
              </a:rPr>
              <a:t>sed</a:t>
            </a:r>
            <a:r>
              <a:rPr lang="en-US" sz="6000" dirty="0">
                <a:latin typeface="Georgia" panose="02040502050405020303" pitchFamily="18" charset="0"/>
              </a:rPr>
              <a:t> do </a:t>
            </a:r>
            <a:r>
              <a:rPr lang="en-US" sz="6000" dirty="0" err="1">
                <a:latin typeface="Georgia" panose="02040502050405020303" pitchFamily="18" charset="0"/>
              </a:rPr>
              <a:t>eiusmod</a:t>
            </a:r>
            <a:r>
              <a:rPr lang="en-US" sz="6000" dirty="0">
                <a:latin typeface="Georgia" panose="02040502050405020303" pitchFamily="18" charset="0"/>
              </a:rPr>
              <a:t> </a:t>
            </a:r>
            <a:r>
              <a:rPr lang="en-US" sz="6000" dirty="0" err="1">
                <a:latin typeface="Georgia" panose="02040502050405020303" pitchFamily="18" charset="0"/>
              </a:rPr>
              <a:t>tempor</a:t>
            </a:r>
            <a:r>
              <a:rPr lang="en-US" sz="6000" dirty="0">
                <a:latin typeface="Georgia" panose="02040502050405020303" pitchFamily="18" charset="0"/>
              </a:rPr>
              <a:t> </a:t>
            </a:r>
            <a:r>
              <a:rPr lang="en-US" sz="6000" dirty="0" err="1">
                <a:latin typeface="Georgia" panose="02040502050405020303" pitchFamily="18" charset="0"/>
              </a:rPr>
              <a:t>incididunt</a:t>
            </a:r>
            <a:r>
              <a:rPr lang="en-US" sz="6000" dirty="0">
                <a:latin typeface="Georgia" panose="02040502050405020303" pitchFamily="18" charset="0"/>
              </a:rPr>
              <a:t> </a:t>
            </a:r>
            <a:r>
              <a:rPr lang="en-US" sz="6000" dirty="0" smtClean="0">
                <a:latin typeface="Georgia" panose="02040502050405020303" pitchFamily="18" charset="0"/>
              </a:rPr>
              <a:t>would suggest keeping it at 3 lines or 2</a:t>
            </a:r>
            <a:endParaRPr lang="en-US" sz="6000" dirty="0">
              <a:latin typeface="Georgia" panose="02040502050405020303" pitchFamily="18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142999" y="13430200"/>
            <a:ext cx="28053000" cy="914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99" y="14060473"/>
            <a:ext cx="28053000" cy="843376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891">
                <a:srgbClr val="F1FAFD">
                  <a:alpha val="42000"/>
                </a:srgbClr>
              </a:gs>
              <a:gs pos="46916">
                <a:srgbClr val="AFE2F2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outerShdw blurRad="50800" dist="50800" dir="5400000" algn="ctr" rotWithShape="0">
              <a:schemeClr val="accent3">
                <a:lumMod val="60000"/>
                <a:lumOff val="40000"/>
              </a:schemeClr>
            </a:outerShdw>
            <a:softEdge rad="12700"/>
          </a:effectLst>
        </p:spPr>
      </p:pic>
      <p:cxnSp>
        <p:nvCxnSpPr>
          <p:cNvPr id="11" name="Straight Connector 10"/>
          <p:cNvCxnSpPr/>
          <p:nvPr/>
        </p:nvCxnSpPr>
        <p:spPr>
          <a:xfrm>
            <a:off x="1142999" y="23105413"/>
            <a:ext cx="28053000" cy="914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142999" y="41698213"/>
            <a:ext cx="28053000" cy="914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642599" y="23151133"/>
            <a:ext cx="0" cy="185318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1943100" y="23888700"/>
            <a:ext cx="7505700" cy="758190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QR code placeholder for the website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684207" y="32337133"/>
            <a:ext cx="98461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Georgia" panose="02040502050405020303" pitchFamily="18" charset="0"/>
              </a:rPr>
              <a:t>Visit the project website </a:t>
            </a:r>
            <a:endParaRPr lang="en-US" sz="4400" dirty="0">
              <a:latin typeface="Georgia" panose="02040502050405020303" pitchFamily="18" charset="0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1943100" y="32023000"/>
            <a:ext cx="75057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1414554" y="42046596"/>
            <a:ext cx="778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 smtClean="0">
                <a:latin typeface="Georgia" panose="02040502050405020303" pitchFamily="18" charset="0"/>
              </a:rPr>
              <a:t>Map source in case for whatever reason we decide to keep my work of art</a:t>
            </a:r>
            <a:endParaRPr lang="en-US" sz="1800" dirty="0">
              <a:latin typeface="Georgia" panose="02040502050405020303" pitchFamily="18" charset="0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1418098" y="33680300"/>
            <a:ext cx="855570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5809579" y="23653636"/>
            <a:ext cx="12001500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eorgia" panose="02040502050405020303" pitchFamily="18" charset="0"/>
              </a:rPr>
              <a:t>Process description</a:t>
            </a:r>
            <a:endParaRPr lang="en-US" dirty="0">
              <a:latin typeface="Georgia" panose="02040502050405020303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779451" y="26618396"/>
            <a:ext cx="6417185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latin typeface="Georgia" panose="02040502050405020303" pitchFamily="18" charset="0"/>
              </a:rPr>
              <a:t>Dataset</a:t>
            </a:r>
          </a:p>
          <a:p>
            <a:pPr algn="ctr"/>
            <a:endParaRPr lang="en-US" sz="4400" dirty="0" smtClean="0">
              <a:latin typeface="Georgia" panose="02040502050405020303" pitchFamily="18" charset="0"/>
            </a:endParaRPr>
          </a:p>
          <a:p>
            <a:pPr algn="ctr">
              <a:lnSpc>
                <a:spcPct val="200000"/>
              </a:lnSpc>
            </a:pPr>
            <a:r>
              <a:rPr lang="en-US" sz="4000" dirty="0" smtClean="0">
                <a:latin typeface="Georgia" panose="02040502050405020303" pitchFamily="18" charset="0"/>
              </a:rPr>
              <a:t>Processed with </a:t>
            </a:r>
            <a:r>
              <a:rPr lang="en-US" sz="4000" dirty="0" err="1" smtClean="0">
                <a:latin typeface="Georgia" panose="02040502050405020303" pitchFamily="18" charset="0"/>
              </a:rPr>
              <a:t>Openrefine</a:t>
            </a:r>
            <a:endParaRPr lang="en-US" sz="4000" dirty="0" smtClean="0">
              <a:latin typeface="Georgia" panose="02040502050405020303" pitchFamily="18" charset="0"/>
            </a:endParaRPr>
          </a:p>
          <a:p>
            <a:pPr algn="ctr">
              <a:lnSpc>
                <a:spcPct val="200000"/>
              </a:lnSpc>
            </a:pPr>
            <a:r>
              <a:rPr lang="en-US" sz="4000" dirty="0" err="1" smtClean="0">
                <a:latin typeface="Georgia" panose="02040502050405020303" pitchFamily="18" charset="0"/>
              </a:rPr>
              <a:t>Lorem</a:t>
            </a:r>
            <a:r>
              <a:rPr lang="en-US" sz="4000" dirty="0" smtClean="0">
                <a:latin typeface="Georgia" panose="02040502050405020303" pitchFamily="18" charset="0"/>
              </a:rPr>
              <a:t> </a:t>
            </a:r>
            <a:r>
              <a:rPr lang="en-US" sz="4000" dirty="0" err="1" smtClean="0">
                <a:latin typeface="Georgia" panose="02040502050405020303" pitchFamily="18" charset="0"/>
              </a:rPr>
              <a:t>ipsum</a:t>
            </a:r>
            <a:endParaRPr lang="en-US" sz="4000" dirty="0" smtClean="0">
              <a:latin typeface="Georgia" panose="02040502050405020303" pitchFamily="18" charset="0"/>
            </a:endParaRPr>
          </a:p>
          <a:p>
            <a:pPr algn="ctr">
              <a:lnSpc>
                <a:spcPct val="200000"/>
              </a:lnSpc>
            </a:pPr>
            <a:r>
              <a:rPr lang="en-US" sz="4000" dirty="0" err="1" smtClean="0">
                <a:latin typeface="Georgia" panose="02040502050405020303" pitchFamily="18" charset="0"/>
              </a:rPr>
              <a:t>Lorem</a:t>
            </a:r>
            <a:r>
              <a:rPr lang="en-US" sz="4000" dirty="0" smtClean="0">
                <a:latin typeface="Georgia" panose="02040502050405020303" pitchFamily="18" charset="0"/>
              </a:rPr>
              <a:t> </a:t>
            </a:r>
            <a:r>
              <a:rPr lang="en-US" sz="4000" dirty="0" err="1" smtClean="0">
                <a:latin typeface="Georgia" panose="02040502050405020303" pitchFamily="18" charset="0"/>
              </a:rPr>
              <a:t>ipsum</a:t>
            </a:r>
            <a:endParaRPr lang="en-US" sz="4000" dirty="0">
              <a:latin typeface="Georgia" panose="02040502050405020303" pitchFamily="18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11181034" y="28037313"/>
            <a:ext cx="54881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7345055" y="26048693"/>
            <a:ext cx="0" cy="63683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23878551" y="26048693"/>
            <a:ext cx="0" cy="62884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11042421" y="35467078"/>
            <a:ext cx="18690251" cy="504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4389625" y="25317350"/>
            <a:ext cx="1277653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7469299" y="26619006"/>
            <a:ext cx="6417185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latin typeface="Georgia" panose="02040502050405020303" pitchFamily="18" charset="0"/>
              </a:rPr>
              <a:t>Location</a:t>
            </a:r>
          </a:p>
          <a:p>
            <a:pPr algn="ctr"/>
            <a:endParaRPr lang="en-US" sz="4400" dirty="0" smtClean="0">
              <a:latin typeface="Georgia" panose="02040502050405020303" pitchFamily="18" charset="0"/>
            </a:endParaRPr>
          </a:p>
          <a:p>
            <a:pPr algn="ctr">
              <a:lnSpc>
                <a:spcPct val="200000"/>
              </a:lnSpc>
            </a:pPr>
            <a:r>
              <a:rPr lang="en-US" sz="4000" dirty="0" smtClean="0">
                <a:latin typeface="Georgia" panose="02040502050405020303" pitchFamily="18" charset="0"/>
              </a:rPr>
              <a:t>Geocoding using Python</a:t>
            </a:r>
          </a:p>
          <a:p>
            <a:pPr algn="ctr">
              <a:lnSpc>
                <a:spcPct val="200000"/>
              </a:lnSpc>
            </a:pPr>
            <a:r>
              <a:rPr lang="en-US" sz="4000" dirty="0" err="1" smtClean="0">
                <a:latin typeface="Georgia" panose="02040502050405020303" pitchFamily="18" charset="0"/>
              </a:rPr>
              <a:t>Openstreetmap</a:t>
            </a:r>
            <a:r>
              <a:rPr lang="en-US" sz="4000" dirty="0" smtClean="0">
                <a:latin typeface="Georgia" panose="02040502050405020303" pitchFamily="18" charset="0"/>
              </a:rPr>
              <a:t> API</a:t>
            </a:r>
          </a:p>
          <a:p>
            <a:pPr algn="ctr">
              <a:lnSpc>
                <a:spcPct val="200000"/>
              </a:lnSpc>
            </a:pPr>
            <a:r>
              <a:rPr lang="en-US" sz="4000" dirty="0" err="1" smtClean="0">
                <a:latin typeface="Georgia" panose="02040502050405020303" pitchFamily="18" charset="0"/>
              </a:rPr>
              <a:t>Lorem</a:t>
            </a:r>
            <a:r>
              <a:rPr lang="en-US" sz="4000" dirty="0" smtClean="0">
                <a:latin typeface="Georgia" panose="02040502050405020303" pitchFamily="18" charset="0"/>
              </a:rPr>
              <a:t> </a:t>
            </a:r>
            <a:r>
              <a:rPr lang="en-US" sz="4000" dirty="0" err="1" smtClean="0">
                <a:latin typeface="Georgia" panose="02040502050405020303" pitchFamily="18" charset="0"/>
              </a:rPr>
              <a:t>ipsum</a:t>
            </a:r>
            <a:endParaRPr lang="en-US" sz="4000" dirty="0">
              <a:latin typeface="Georgia" panose="02040502050405020303" pitchFamily="18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4015404" y="26579185"/>
            <a:ext cx="6417185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latin typeface="Georgia" panose="02040502050405020303" pitchFamily="18" charset="0"/>
              </a:rPr>
              <a:t>Image processing</a:t>
            </a:r>
          </a:p>
          <a:p>
            <a:pPr algn="ctr"/>
            <a:endParaRPr lang="en-US" sz="4400" dirty="0" smtClean="0">
              <a:latin typeface="Georgia" panose="02040502050405020303" pitchFamily="18" charset="0"/>
            </a:endParaRPr>
          </a:p>
          <a:p>
            <a:pPr algn="ctr">
              <a:lnSpc>
                <a:spcPct val="200000"/>
              </a:lnSpc>
            </a:pPr>
            <a:r>
              <a:rPr lang="en-US" sz="4000" dirty="0" smtClean="0">
                <a:latin typeface="Georgia" panose="02040502050405020303" pitchFamily="18" charset="0"/>
              </a:rPr>
              <a:t>CLIP model - vectors</a:t>
            </a:r>
          </a:p>
          <a:p>
            <a:pPr algn="ctr">
              <a:lnSpc>
                <a:spcPct val="200000"/>
              </a:lnSpc>
            </a:pPr>
            <a:r>
              <a:rPr lang="en-US" sz="4000" dirty="0" smtClean="0">
                <a:latin typeface="Georgia" panose="02040502050405020303" pitchFamily="18" charset="0"/>
              </a:rPr>
              <a:t>Cluster images based on clip model</a:t>
            </a:r>
          </a:p>
          <a:p>
            <a:pPr algn="ctr">
              <a:lnSpc>
                <a:spcPct val="200000"/>
              </a:lnSpc>
            </a:pPr>
            <a:r>
              <a:rPr lang="en-US" sz="4000" dirty="0" err="1" smtClean="0">
                <a:latin typeface="Georgia" panose="02040502050405020303" pitchFamily="18" charset="0"/>
              </a:rPr>
              <a:t>Lorem</a:t>
            </a:r>
            <a:r>
              <a:rPr lang="en-US" sz="4000" dirty="0" smtClean="0">
                <a:latin typeface="Georgia" panose="02040502050405020303" pitchFamily="18" charset="0"/>
              </a:rPr>
              <a:t> </a:t>
            </a:r>
            <a:r>
              <a:rPr lang="en-US" sz="4000" dirty="0" err="1" smtClean="0">
                <a:latin typeface="Georgia" panose="02040502050405020303" pitchFamily="18" charset="0"/>
              </a:rPr>
              <a:t>ipsum</a:t>
            </a:r>
            <a:endParaRPr lang="en-US" sz="4000" dirty="0">
              <a:latin typeface="Georgia" panose="02040502050405020303" pitchFamily="18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1203266" y="36296883"/>
            <a:ext cx="17432066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latin typeface="Georgia" panose="02040502050405020303" pitchFamily="18" charset="0"/>
              </a:rPr>
              <a:t>Website development</a:t>
            </a:r>
          </a:p>
          <a:p>
            <a:pPr algn="ctr"/>
            <a:endParaRPr lang="en-US" sz="4400" dirty="0" smtClean="0">
              <a:latin typeface="Georgia" panose="02040502050405020303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4000" dirty="0" smtClean="0">
                <a:latin typeface="Georgia" panose="02040502050405020303" pitchFamily="18" charset="0"/>
              </a:rPr>
              <a:t>HTML / CSS / </a:t>
            </a:r>
            <a:r>
              <a:rPr lang="en-US" sz="4000" dirty="0" err="1" smtClean="0">
                <a:latin typeface="Georgia" panose="02040502050405020303" pitchFamily="18" charset="0"/>
              </a:rPr>
              <a:t>Javascript</a:t>
            </a:r>
            <a:endParaRPr lang="en-US" sz="4000" dirty="0" smtClean="0">
              <a:latin typeface="Georgia" panose="02040502050405020303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4000" dirty="0" smtClean="0">
                <a:latin typeface="Georgia" panose="02040502050405020303" pitchFamily="18" charset="0"/>
              </a:rPr>
              <a:t>Combined geographical info for mapping</a:t>
            </a:r>
          </a:p>
          <a:p>
            <a:pPr>
              <a:lnSpc>
                <a:spcPct val="200000"/>
              </a:lnSpc>
            </a:pPr>
            <a:r>
              <a:rPr lang="en-US" sz="4000" dirty="0" smtClean="0">
                <a:latin typeface="Georgia" panose="02040502050405020303" pitchFamily="18" charset="0"/>
              </a:rPr>
              <a:t>Tableau dashboard</a:t>
            </a:r>
            <a:endParaRPr lang="en-US" sz="4000" dirty="0">
              <a:latin typeface="Georgia" panose="02040502050405020303" pitchFamily="18" charset="0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>
            <a:off x="17970579" y="28038742"/>
            <a:ext cx="54881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4156898" y="28038742"/>
            <a:ext cx="54881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17345055" y="37996310"/>
            <a:ext cx="54881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1904474" y="36753358"/>
            <a:ext cx="7505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Georgia" panose="02040502050405020303" pitchFamily="18" charset="0"/>
              </a:rPr>
              <a:t>Ideas for further development or research</a:t>
            </a:r>
            <a:endParaRPr lang="en-US" sz="4000" dirty="0">
              <a:latin typeface="Georgia" panose="02040502050405020303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 flipH="1">
            <a:off x="3628104" y="34212738"/>
            <a:ext cx="6070599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eorgia" panose="02040502050405020303" pitchFamily="18" charset="0"/>
              </a:rPr>
              <a:t>Future</a:t>
            </a:r>
            <a:endParaRPr lang="en-US" dirty="0">
              <a:latin typeface="Georgia" panose="02040502050405020303" pitchFamily="18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2684207" y="35924013"/>
            <a:ext cx="54881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hema">
  <a:themeElements>
    <a:clrScheme name="Custom 15 karelblauw">
      <a:dk1>
        <a:srgbClr val="2F4D5D"/>
      </a:dk1>
      <a:lt1>
        <a:srgbClr val="FFFFFF"/>
      </a:lt1>
      <a:dk2>
        <a:srgbClr val="1D8DB0"/>
      </a:dk2>
      <a:lt2>
        <a:srgbClr val="E5EDF4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745463b-b687-4fbb-a575-764377b223ff">
      <Terms xmlns="http://schemas.microsoft.com/office/infopath/2007/PartnerControls"/>
    </lcf76f155ced4ddcb4097134ff3c332f>
    <TaxCatchAll xmlns="8ae006cd-25a6-46e3-94ab-2d75b51673c0" xsi:nil="true"/>
    <SharedWithUsers xmlns="8ae006cd-25a6-46e3-94ab-2d75b51673c0">
      <UserInfo>
        <DisplayName/>
        <AccountId xsi:nil="true"/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E004C2F256D564F927D72C9D894FE50" ma:contentTypeVersion="10" ma:contentTypeDescription="Create a new document." ma:contentTypeScope="" ma:versionID="716874d80fdedcb048c24b3bd9ca09c3">
  <xsd:schema xmlns:xsd="http://www.w3.org/2001/XMLSchema" xmlns:xs="http://www.w3.org/2001/XMLSchema" xmlns:p="http://schemas.microsoft.com/office/2006/metadata/properties" xmlns:ns2="7745463b-b687-4fbb-a575-764377b223ff" xmlns:ns3="8ae006cd-25a6-46e3-94ab-2d75b51673c0" targetNamespace="http://schemas.microsoft.com/office/2006/metadata/properties" ma:root="true" ma:fieldsID="9e28b4495d3d34229a4bf98f894eb76b" ns2:_="" ns3:_="">
    <xsd:import namespace="7745463b-b687-4fbb-a575-764377b223ff"/>
    <xsd:import namespace="8ae006cd-25a6-46e3-94ab-2d75b51673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45463b-b687-4fbb-a575-764377b223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e006cd-25a6-46e3-94ab-2d75b51673c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2829b25e-a341-400e-9af2-d6f8bb902008}" ma:internalName="TaxCatchAll" ma:showField="CatchAllData" ma:web="8ae006cd-25a6-46e3-94ab-2d75b51673c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087116-1B17-490F-B64A-611D09C16C33}">
  <ds:schemaRefs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purl.org/dc/terms/"/>
    <ds:schemaRef ds:uri="http://schemas.microsoft.com/office/infopath/2007/PartnerControls"/>
    <ds:schemaRef ds:uri="8ae006cd-25a6-46e3-94ab-2d75b51673c0"/>
    <ds:schemaRef ds:uri="7745463b-b687-4fbb-a575-764377b223ff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899F3FF-1D0D-4848-9B47-25ED751117A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64C4F2-54E1-40DE-8E52-13FFB6DCD2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45463b-b687-4fbb-a575-764377b223ff"/>
    <ds:schemaRef ds:uri="8ae006cd-25a6-46e3-94ab-2d75b51673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113</Words>
  <Application>Microsoft Office PowerPoint</Application>
  <PresentationFormat>Custom</PresentationFormat>
  <Paragraphs>29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Georgia</vt:lpstr>
      <vt:lpstr>Office-thema</vt:lpstr>
      <vt:lpstr>PowerPoint Presentation</vt:lpstr>
    </vt:vector>
  </TitlesOfParts>
  <Company>Altera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1</dc:title>
  <dc:creator>Admin</dc:creator>
  <cp:lastModifiedBy>Microsoft account</cp:lastModifiedBy>
  <cp:revision>44</cp:revision>
  <dcterms:created xsi:type="dcterms:W3CDTF">2009-09-14T08:42:38Z</dcterms:created>
  <dcterms:modified xsi:type="dcterms:W3CDTF">2023-03-21T17:50:46Z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0x0101003E004C2F256D564F927D72C9D894FE50</vt:lpwstr>
  </property>
  <property fmtid="{D5CDD505-2E9C-101B-9397-08002B2CF9AE}" pid="3" name="MediaServiceImageTags">
    <vt:lpwstr/>
  </property>
  <property fmtid="{D5CDD505-2E9C-101B-9397-08002B2CF9AE}" pid="4" name="Order">
    <vt:r8>216500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

<file path=docProps/thumbnail.jpeg>
</file>